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6"/>
  </p:notesMasterIdLst>
  <p:sldIdLst>
    <p:sldId id="256" r:id="rId2"/>
    <p:sldId id="257" r:id="rId3"/>
    <p:sldId id="258" r:id="rId4"/>
    <p:sldId id="259" r:id="rId5"/>
    <p:sldId id="260" r:id="rId6"/>
    <p:sldId id="266" r:id="rId7"/>
    <p:sldId id="261" r:id="rId8"/>
    <p:sldId id="454" r:id="rId9"/>
    <p:sldId id="262" r:id="rId10"/>
    <p:sldId id="449" r:id="rId11"/>
    <p:sldId id="348" r:id="rId12"/>
    <p:sldId id="459" r:id="rId13"/>
    <p:sldId id="460" r:id="rId14"/>
    <p:sldId id="461" r:id="rId15"/>
    <p:sldId id="462" r:id="rId16"/>
    <p:sldId id="463" r:id="rId17"/>
    <p:sldId id="464" r:id="rId18"/>
    <p:sldId id="465" r:id="rId19"/>
    <p:sldId id="466" r:id="rId20"/>
    <p:sldId id="543" r:id="rId21"/>
    <p:sldId id="548" r:id="rId22"/>
    <p:sldId id="549" r:id="rId23"/>
    <p:sldId id="550" r:id="rId24"/>
    <p:sldId id="551" r:id="rId25"/>
    <p:sldId id="552" r:id="rId26"/>
    <p:sldId id="553" r:id="rId27"/>
    <p:sldId id="554" r:id="rId28"/>
    <p:sldId id="555" r:id="rId29"/>
    <p:sldId id="556" r:id="rId30"/>
    <p:sldId id="557" r:id="rId31"/>
    <p:sldId id="558" r:id="rId32"/>
    <p:sldId id="559" r:id="rId33"/>
    <p:sldId id="560" r:id="rId34"/>
    <p:sldId id="499"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25"/>
  </p:normalViewPr>
  <p:slideViewPr>
    <p:cSldViewPr snapToGrid="0" snapToObjects="1">
      <p:cViewPr varScale="1">
        <p:scale>
          <a:sx n="116" d="100"/>
          <a:sy n="116" d="100"/>
        </p:scale>
        <p:origin x="208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216044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2268452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930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3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7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243478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38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47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306011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extLst>
      <p:ext uri="{BB962C8B-B14F-4D97-AF65-F5344CB8AC3E}">
        <p14:creationId xmlns:p14="http://schemas.microsoft.com/office/powerpoint/2010/main" val="3201990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41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Architecture</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22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372724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184200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388403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895684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856952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97586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62135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3610280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218177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177969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extLst>
      <p:ext uri="{BB962C8B-B14F-4D97-AF65-F5344CB8AC3E}">
        <p14:creationId xmlns:p14="http://schemas.microsoft.com/office/powerpoint/2010/main" val="486341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The AWS Well Architected Framework</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the AWS well architected framework is designed to help you understand the pros and cons of decisions that you make while building systems on AWS. </a:t>
            </a:r>
          </a:p>
          <a:p>
            <a:r>
              <a:rPr lang="en-US" dirty="0"/>
              <a:t> The idea here is that we create a framework that forces a consistent approach to development decisions made by architects, solutions architects, CEOs, and business managers.</a:t>
            </a:r>
          </a:p>
        </p:txBody>
      </p:sp>
      <p:pic>
        <p:nvPicPr>
          <p:cNvPr id="4" name="Picture 3">
            <a:extLst>
              <a:ext uri="{FF2B5EF4-FFF2-40B4-BE49-F238E27FC236}">
                <a16:creationId xmlns:a16="http://schemas.microsoft.com/office/drawing/2014/main" id="{E910B015-C47F-9C44-B809-B3F0F74120B1}"/>
              </a:ext>
            </a:extLst>
          </p:cNvPr>
          <p:cNvPicPr>
            <a:picLocks noChangeAspect="1"/>
          </p:cNvPicPr>
          <p:nvPr/>
        </p:nvPicPr>
        <p:blipFill>
          <a:blip r:embed="rId2"/>
          <a:stretch>
            <a:fillRect/>
          </a:stretch>
        </p:blipFill>
        <p:spPr>
          <a:xfrm>
            <a:off x="3921125" y="5054163"/>
            <a:ext cx="1301750" cy="1562100"/>
          </a:xfrm>
          <a:prstGeom prst="rect">
            <a:avLst/>
          </a:prstGeom>
        </p:spPr>
      </p:pic>
    </p:spTree>
    <p:extLst>
      <p:ext uri="{BB962C8B-B14F-4D97-AF65-F5344CB8AC3E}">
        <p14:creationId xmlns:p14="http://schemas.microsoft.com/office/powerpoint/2010/main" val="3222502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E8F4-230C-AC46-A0F2-E7A57A6D9096}"/>
              </a:ext>
            </a:extLst>
          </p:cNvPr>
          <p:cNvSpPr>
            <a:spLocks noGrp="1"/>
          </p:cNvSpPr>
          <p:nvPr>
            <p:ph type="title"/>
          </p:nvPr>
        </p:nvSpPr>
        <p:spPr/>
        <p:txBody>
          <a:bodyPr/>
          <a:lstStyle/>
          <a:p>
            <a:r>
              <a:rPr lang="en-US" dirty="0"/>
              <a:t>The Pillars of the W.A.F</a:t>
            </a:r>
          </a:p>
        </p:txBody>
      </p:sp>
      <p:graphicFrame>
        <p:nvGraphicFramePr>
          <p:cNvPr id="5" name="Table 4">
            <a:extLst>
              <a:ext uri="{FF2B5EF4-FFF2-40B4-BE49-F238E27FC236}">
                <a16:creationId xmlns:a16="http://schemas.microsoft.com/office/drawing/2014/main" id="{8F85041D-4E12-294B-8E79-96AF2E0E48D9}"/>
              </a:ext>
            </a:extLst>
          </p:cNvPr>
          <p:cNvGraphicFramePr>
            <a:graphicFrameLocks noGrp="1"/>
          </p:cNvGraphicFramePr>
          <p:nvPr>
            <p:extLst>
              <p:ext uri="{D42A27DB-BD31-4B8C-83A1-F6EECF244321}">
                <p14:modId xmlns:p14="http://schemas.microsoft.com/office/powerpoint/2010/main" val="1714074694"/>
              </p:ext>
            </p:extLst>
          </p:nvPr>
        </p:nvGraphicFramePr>
        <p:xfrm>
          <a:off x="76200" y="1314407"/>
          <a:ext cx="9067800" cy="4992714"/>
        </p:xfrm>
        <a:graphic>
          <a:graphicData uri="http://schemas.openxmlformats.org/drawingml/2006/table">
            <a:tbl>
              <a:tblPr firstRow="1" bandRow="1">
                <a:tableStyleId>{5C22544A-7EE6-4342-B048-85BDC9FD1C3A}</a:tableStyleId>
              </a:tblPr>
              <a:tblGrid>
                <a:gridCol w="2327769">
                  <a:extLst>
                    <a:ext uri="{9D8B030D-6E8A-4147-A177-3AD203B41FA5}">
                      <a16:colId xmlns:a16="http://schemas.microsoft.com/office/drawing/2014/main" val="477959444"/>
                    </a:ext>
                  </a:extLst>
                </a:gridCol>
                <a:gridCol w="4572450">
                  <a:extLst>
                    <a:ext uri="{9D8B030D-6E8A-4147-A177-3AD203B41FA5}">
                      <a16:colId xmlns:a16="http://schemas.microsoft.com/office/drawing/2014/main" val="2946596817"/>
                    </a:ext>
                  </a:extLst>
                </a:gridCol>
                <a:gridCol w="2167581">
                  <a:extLst>
                    <a:ext uri="{9D8B030D-6E8A-4147-A177-3AD203B41FA5}">
                      <a16:colId xmlns:a16="http://schemas.microsoft.com/office/drawing/2014/main" val="2320661054"/>
                    </a:ext>
                  </a:extLst>
                </a:gridCol>
              </a:tblGrid>
              <a:tr h="331692">
                <a:tc>
                  <a:txBody>
                    <a:bodyPr/>
                    <a:lstStyle/>
                    <a:p>
                      <a:r>
                        <a:rPr lang="en-US" dirty="0"/>
                        <a:t>Pillar Name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836662357"/>
                  </a:ext>
                </a:extLst>
              </a:tr>
              <a:tr h="885715">
                <a:tc>
                  <a:txBody>
                    <a:bodyPr/>
                    <a:lstStyle/>
                    <a:p>
                      <a:r>
                        <a:rPr lang="en-US" sz="1400" dirty="0"/>
                        <a:t>Operational Excellence</a:t>
                      </a:r>
                    </a:p>
                  </a:txBody>
                  <a:tcPr/>
                </a:tc>
                <a:tc>
                  <a:txBody>
                    <a:bodyPr/>
                    <a:lstStyle/>
                    <a:p>
                      <a:r>
                        <a:rPr lang="en-US" sz="1400" dirty="0"/>
                        <a:t>The ability to run and monitor systems to deliver business value and to continually improve supporting processes and procedures.</a:t>
                      </a:r>
                    </a:p>
                  </a:txBody>
                  <a:tcPr/>
                </a:tc>
                <a:tc>
                  <a:txBody>
                    <a:bodyPr/>
                    <a:lstStyle/>
                    <a:p>
                      <a:r>
                        <a:rPr lang="en-US" sz="1600" dirty="0"/>
                        <a:t>AWS Config, AWS X-ray</a:t>
                      </a:r>
                    </a:p>
                  </a:txBody>
                  <a:tcPr/>
                </a:tc>
                <a:extLst>
                  <a:ext uri="{0D108BD9-81ED-4DB2-BD59-A6C34878D82A}">
                    <a16:rowId xmlns:a16="http://schemas.microsoft.com/office/drawing/2014/main" val="1574444505"/>
                  </a:ext>
                </a:extLst>
              </a:tr>
              <a:tr h="885715">
                <a:tc>
                  <a:txBody>
                    <a:bodyPr/>
                    <a:lstStyle/>
                    <a:p>
                      <a:r>
                        <a:rPr lang="en-US" sz="1400" dirty="0"/>
                        <a:t>Security</a:t>
                      </a:r>
                    </a:p>
                  </a:txBody>
                  <a:tcPr/>
                </a:tc>
                <a:tc>
                  <a:txBody>
                    <a:bodyPr/>
                    <a:lstStyle/>
                    <a:p>
                      <a:r>
                        <a:rPr lang="en-US" sz="1400" dirty="0"/>
                        <a:t>The ability to protect information, systems, and assets while delivering business value through risk assessments and mitigation strategies.</a:t>
                      </a:r>
                    </a:p>
                  </a:txBody>
                  <a:tcPr/>
                </a:tc>
                <a:tc>
                  <a:txBody>
                    <a:bodyPr/>
                    <a:lstStyle/>
                    <a:p>
                      <a:r>
                        <a:rPr lang="en-US" sz="1600" dirty="0"/>
                        <a:t>AWS VPC, Security Groups</a:t>
                      </a:r>
                    </a:p>
                  </a:txBody>
                  <a:tcPr/>
                </a:tc>
                <a:extLst>
                  <a:ext uri="{0D108BD9-81ED-4DB2-BD59-A6C34878D82A}">
                    <a16:rowId xmlns:a16="http://schemas.microsoft.com/office/drawing/2014/main" val="1823047421"/>
                  </a:ext>
                </a:extLst>
              </a:tr>
              <a:tr h="1285716">
                <a:tc>
                  <a:txBody>
                    <a:bodyPr/>
                    <a:lstStyle/>
                    <a:p>
                      <a:r>
                        <a:rPr lang="en-US" sz="1400" dirty="0"/>
                        <a:t>Reliability</a:t>
                      </a:r>
                    </a:p>
                  </a:txBody>
                  <a:tcPr/>
                </a:tc>
                <a:tc>
                  <a:txBody>
                    <a:bodyPr/>
                    <a:lstStyle/>
                    <a:p>
                      <a:r>
                        <a:rPr lang="en-US" sz="1400" dirty="0"/>
                        <a:t>The ability of a system to recover from infrastructure or service disruptions, dynamically acquire computing resources to meet demand, and mitigate disruptions such as misconfigurations or transient network issues.</a:t>
                      </a:r>
                    </a:p>
                  </a:txBody>
                  <a:tcPr/>
                </a:tc>
                <a:tc>
                  <a:txBody>
                    <a:bodyPr/>
                    <a:lstStyle/>
                    <a:p>
                      <a:r>
                        <a:rPr lang="en-US" sz="1600" dirty="0" err="1"/>
                        <a:t>Cloudformation</a:t>
                      </a:r>
                      <a:r>
                        <a:rPr lang="en-US" sz="1600" dirty="0"/>
                        <a:t>, Terraform</a:t>
                      </a:r>
                    </a:p>
                  </a:txBody>
                  <a:tcPr/>
                </a:tc>
                <a:extLst>
                  <a:ext uri="{0D108BD9-81ED-4DB2-BD59-A6C34878D82A}">
                    <a16:rowId xmlns:a16="http://schemas.microsoft.com/office/drawing/2014/main" val="580506185"/>
                  </a:ext>
                </a:extLst>
              </a:tr>
              <a:tr h="1085716">
                <a:tc>
                  <a:txBody>
                    <a:bodyPr/>
                    <a:lstStyle/>
                    <a:p>
                      <a:r>
                        <a:rPr lang="en-US" sz="1400" dirty="0"/>
                        <a:t>Performance Efficiency </a:t>
                      </a:r>
                    </a:p>
                  </a:txBody>
                  <a:tcPr/>
                </a:tc>
                <a:tc>
                  <a:txBody>
                    <a:bodyPr/>
                    <a:lstStyle/>
                    <a:p>
                      <a:r>
                        <a:rPr lang="en-US" sz="1400" dirty="0"/>
                        <a:t>The ability to use computing resources efficiently to meet system requirements, and to maintain that efficiency as demand changes and technologies evolve.</a:t>
                      </a:r>
                    </a:p>
                  </a:txBody>
                  <a:tcPr/>
                </a:tc>
                <a:tc>
                  <a:txBody>
                    <a:bodyPr/>
                    <a:lstStyle/>
                    <a:p>
                      <a:r>
                        <a:rPr lang="en-US" sz="1600" dirty="0"/>
                        <a:t>AWS Lambda, AWS </a:t>
                      </a:r>
                      <a:r>
                        <a:rPr lang="en-US" sz="1600" dirty="0" err="1"/>
                        <a:t>Fargate</a:t>
                      </a:r>
                      <a:r>
                        <a:rPr lang="en-US" sz="1600" dirty="0"/>
                        <a:t>, DynamoDB, S3</a:t>
                      </a:r>
                    </a:p>
                  </a:txBody>
                  <a:tcPr/>
                </a:tc>
                <a:extLst>
                  <a:ext uri="{0D108BD9-81ED-4DB2-BD59-A6C34878D82A}">
                    <a16:rowId xmlns:a16="http://schemas.microsoft.com/office/drawing/2014/main" val="3535183928"/>
                  </a:ext>
                </a:extLst>
              </a:tr>
              <a:tr h="485715">
                <a:tc>
                  <a:txBody>
                    <a:bodyPr/>
                    <a:lstStyle/>
                    <a:p>
                      <a:r>
                        <a:rPr lang="en-US" sz="1400" dirty="0"/>
                        <a:t>Cost Optimization</a:t>
                      </a:r>
                    </a:p>
                  </a:txBody>
                  <a:tcPr/>
                </a:tc>
                <a:tc>
                  <a:txBody>
                    <a:bodyPr/>
                    <a:lstStyle/>
                    <a:p>
                      <a:r>
                        <a:rPr lang="en-US" sz="1400" dirty="0"/>
                        <a:t>The ability to run systems to deliver business value at the lowest price point.</a:t>
                      </a:r>
                    </a:p>
                  </a:txBody>
                  <a:tcPr/>
                </a:tc>
                <a:tc>
                  <a:txBody>
                    <a:bodyPr/>
                    <a:lstStyle/>
                    <a:p>
                      <a:r>
                        <a:rPr lang="en-US" sz="1600" dirty="0"/>
                        <a:t>AWS </a:t>
                      </a:r>
                      <a:r>
                        <a:rPr lang="en-US" sz="1600" dirty="0" err="1"/>
                        <a:t>Cloudtrail</a:t>
                      </a:r>
                      <a:endParaRPr lang="en-US" sz="1600" dirty="0"/>
                    </a:p>
                  </a:txBody>
                  <a:tcPr/>
                </a:tc>
                <a:extLst>
                  <a:ext uri="{0D108BD9-81ED-4DB2-BD59-A6C34878D82A}">
                    <a16:rowId xmlns:a16="http://schemas.microsoft.com/office/drawing/2014/main" val="2356921949"/>
                  </a:ext>
                </a:extLst>
              </a:tr>
            </a:tbl>
          </a:graphicData>
        </a:graphic>
      </p:graphicFrame>
    </p:spTree>
    <p:extLst>
      <p:ext uri="{BB962C8B-B14F-4D97-AF65-F5344CB8AC3E}">
        <p14:creationId xmlns:p14="http://schemas.microsoft.com/office/powerpoint/2010/main" val="208396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05B3-4550-DC4F-9F6A-17755A738D92}"/>
              </a:ext>
            </a:extLst>
          </p:cNvPr>
          <p:cNvSpPr>
            <a:spLocks noGrp="1"/>
          </p:cNvSpPr>
          <p:nvPr>
            <p:ph type="title"/>
          </p:nvPr>
        </p:nvSpPr>
        <p:spPr/>
        <p:txBody>
          <a:bodyPr/>
          <a:lstStyle/>
          <a:p>
            <a:r>
              <a:rPr lang="en-US" dirty="0"/>
              <a:t>Terms</a:t>
            </a:r>
          </a:p>
        </p:txBody>
      </p:sp>
      <p:graphicFrame>
        <p:nvGraphicFramePr>
          <p:cNvPr id="4" name="Table 3">
            <a:extLst>
              <a:ext uri="{FF2B5EF4-FFF2-40B4-BE49-F238E27FC236}">
                <a16:creationId xmlns:a16="http://schemas.microsoft.com/office/drawing/2014/main" id="{86B31BE8-0EDB-F448-BB12-C0411D196B74}"/>
              </a:ext>
            </a:extLst>
          </p:cNvPr>
          <p:cNvGraphicFramePr>
            <a:graphicFrameLocks noGrp="1"/>
          </p:cNvGraphicFramePr>
          <p:nvPr>
            <p:extLst>
              <p:ext uri="{D42A27DB-BD31-4B8C-83A1-F6EECF244321}">
                <p14:modId xmlns:p14="http://schemas.microsoft.com/office/powerpoint/2010/main" val="2703555094"/>
              </p:ext>
            </p:extLst>
          </p:nvPr>
        </p:nvGraphicFramePr>
        <p:xfrm>
          <a:off x="76200" y="1397000"/>
          <a:ext cx="8915400" cy="49733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3729387250"/>
                    </a:ext>
                  </a:extLst>
                </a:gridCol>
                <a:gridCol w="4457700">
                  <a:extLst>
                    <a:ext uri="{9D8B030D-6E8A-4147-A177-3AD203B41FA5}">
                      <a16:colId xmlns:a16="http://schemas.microsoft.com/office/drawing/2014/main" val="4173168839"/>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1752744252"/>
                  </a:ext>
                </a:extLst>
              </a:tr>
              <a:tr h="370840">
                <a:tc>
                  <a:txBody>
                    <a:bodyPr/>
                    <a:lstStyle/>
                    <a:p>
                      <a:r>
                        <a:rPr lang="en-US" sz="1600" dirty="0"/>
                        <a:t>Component</a:t>
                      </a:r>
                    </a:p>
                  </a:txBody>
                  <a:tcPr/>
                </a:tc>
                <a:tc>
                  <a:txBody>
                    <a:bodyPr/>
                    <a:lstStyle/>
                    <a:p>
                      <a:r>
                        <a:rPr lang="en-US" sz="1600" dirty="0"/>
                        <a:t>The code, configuration and AWS Resources that together deliver against a requirement. A component is often the unit of technical ownership, and is decoupled from other components</a:t>
                      </a:r>
                    </a:p>
                  </a:txBody>
                  <a:tcPr/>
                </a:tc>
                <a:extLst>
                  <a:ext uri="{0D108BD9-81ED-4DB2-BD59-A6C34878D82A}">
                    <a16:rowId xmlns:a16="http://schemas.microsoft.com/office/drawing/2014/main" val="2760051484"/>
                  </a:ext>
                </a:extLst>
              </a:tr>
              <a:tr h="370840">
                <a:tc>
                  <a:txBody>
                    <a:bodyPr/>
                    <a:lstStyle/>
                    <a:p>
                      <a:r>
                        <a:rPr lang="en-US" sz="1600" dirty="0"/>
                        <a:t>Workload</a:t>
                      </a:r>
                    </a:p>
                  </a:txBody>
                  <a:tcPr/>
                </a:tc>
                <a:tc>
                  <a:txBody>
                    <a:bodyPr/>
                    <a:lstStyle/>
                    <a:p>
                      <a:r>
                        <a:rPr lang="en-US" sz="1600" dirty="0"/>
                        <a:t>A set of components that together deliver business value. The workload is usually the level of detail that business and technology leaders communicate about.</a:t>
                      </a:r>
                    </a:p>
                  </a:txBody>
                  <a:tcPr/>
                </a:tc>
                <a:extLst>
                  <a:ext uri="{0D108BD9-81ED-4DB2-BD59-A6C34878D82A}">
                    <a16:rowId xmlns:a16="http://schemas.microsoft.com/office/drawing/2014/main" val="1913278771"/>
                  </a:ext>
                </a:extLst>
              </a:tr>
              <a:tr h="370840">
                <a:tc>
                  <a:txBody>
                    <a:bodyPr/>
                    <a:lstStyle/>
                    <a:p>
                      <a:r>
                        <a:rPr lang="en-US" sz="1600" dirty="0"/>
                        <a:t>Milestones</a:t>
                      </a:r>
                    </a:p>
                  </a:txBody>
                  <a:tcPr/>
                </a:tc>
                <a:tc>
                  <a:txBody>
                    <a:bodyPr/>
                    <a:lstStyle/>
                    <a:p>
                      <a:r>
                        <a:rPr lang="en-US" sz="1600" dirty="0"/>
                        <a:t>These mark key changes in your architecture as it evolves throughout the product lifecycle (design, testing, go live, and in production).</a:t>
                      </a:r>
                    </a:p>
                  </a:txBody>
                  <a:tcPr/>
                </a:tc>
                <a:extLst>
                  <a:ext uri="{0D108BD9-81ED-4DB2-BD59-A6C34878D82A}">
                    <a16:rowId xmlns:a16="http://schemas.microsoft.com/office/drawing/2014/main" val="2379623753"/>
                  </a:ext>
                </a:extLst>
              </a:tr>
              <a:tr h="370840">
                <a:tc>
                  <a:txBody>
                    <a:bodyPr/>
                    <a:lstStyle/>
                    <a:p>
                      <a:r>
                        <a:rPr lang="en-US" sz="1600" dirty="0"/>
                        <a:t>Architecture</a:t>
                      </a:r>
                    </a:p>
                  </a:txBody>
                  <a:tcPr/>
                </a:tc>
                <a:tc>
                  <a:txBody>
                    <a:bodyPr/>
                    <a:lstStyle/>
                    <a:p>
                      <a:r>
                        <a:rPr lang="en-US" sz="1600" dirty="0"/>
                        <a:t>How components work together in a workload. How components communicate and interact is often the focus of architecture diagrams.</a:t>
                      </a:r>
                    </a:p>
                  </a:txBody>
                  <a:tcPr/>
                </a:tc>
                <a:extLst>
                  <a:ext uri="{0D108BD9-81ED-4DB2-BD59-A6C34878D82A}">
                    <a16:rowId xmlns:a16="http://schemas.microsoft.com/office/drawing/2014/main" val="552154619"/>
                  </a:ext>
                </a:extLst>
              </a:tr>
              <a:tr h="370840">
                <a:tc>
                  <a:txBody>
                    <a:bodyPr/>
                    <a:lstStyle/>
                    <a:p>
                      <a:r>
                        <a:rPr lang="en-US" sz="1600" dirty="0"/>
                        <a:t>Technology portfolio </a:t>
                      </a:r>
                    </a:p>
                  </a:txBody>
                  <a:tcPr/>
                </a:tc>
                <a:tc>
                  <a:txBody>
                    <a:bodyPr/>
                    <a:lstStyle/>
                    <a:p>
                      <a:r>
                        <a:rPr lang="en-US" sz="1600" dirty="0"/>
                        <a:t>The collection of workloads that are required for the business to operate.</a:t>
                      </a:r>
                    </a:p>
                  </a:txBody>
                  <a:tcPr/>
                </a:tc>
                <a:extLst>
                  <a:ext uri="{0D108BD9-81ED-4DB2-BD59-A6C34878D82A}">
                    <a16:rowId xmlns:a16="http://schemas.microsoft.com/office/drawing/2014/main" val="376973521"/>
                  </a:ext>
                </a:extLst>
              </a:tr>
            </a:tbl>
          </a:graphicData>
        </a:graphic>
      </p:graphicFrame>
    </p:spTree>
    <p:extLst>
      <p:ext uri="{BB962C8B-B14F-4D97-AF65-F5344CB8AC3E}">
        <p14:creationId xmlns:p14="http://schemas.microsoft.com/office/powerpoint/2010/main" val="3307600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7BCE-FF0B-DF47-B73D-8E3E0FF6981C}"/>
              </a:ext>
            </a:extLst>
          </p:cNvPr>
          <p:cNvSpPr>
            <a:spLocks noGrp="1"/>
          </p:cNvSpPr>
          <p:nvPr>
            <p:ph type="title"/>
          </p:nvPr>
        </p:nvSpPr>
        <p:spPr/>
        <p:txBody>
          <a:bodyPr/>
          <a:lstStyle/>
          <a:p>
            <a:r>
              <a:rPr lang="en-US" dirty="0"/>
              <a:t>General Design Principles</a:t>
            </a:r>
          </a:p>
        </p:txBody>
      </p:sp>
      <p:sp>
        <p:nvSpPr>
          <p:cNvPr id="3" name="Text Placeholder 2">
            <a:extLst>
              <a:ext uri="{FF2B5EF4-FFF2-40B4-BE49-F238E27FC236}">
                <a16:creationId xmlns:a16="http://schemas.microsoft.com/office/drawing/2014/main" id="{19DCC415-6AEF-E549-B89A-1F5DE0D70F71}"/>
              </a:ext>
            </a:extLst>
          </p:cNvPr>
          <p:cNvSpPr>
            <a:spLocks noGrp="1"/>
          </p:cNvSpPr>
          <p:nvPr>
            <p:ph type="body" idx="1"/>
          </p:nvPr>
        </p:nvSpPr>
        <p:spPr/>
        <p:txBody>
          <a:bodyPr/>
          <a:lstStyle/>
          <a:p>
            <a:r>
              <a:rPr lang="en-US" sz="1600" dirty="0"/>
              <a:t> </a:t>
            </a:r>
            <a:r>
              <a:rPr lang="en-US" sz="1600" b="1" dirty="0"/>
              <a:t>Stop guessing your capacity needs</a:t>
            </a:r>
          </a:p>
          <a:p>
            <a:pPr lvl="1"/>
            <a:r>
              <a:rPr lang="en-US" sz="1600" dirty="0"/>
              <a:t>Flexibility is key. Guessing leads to idle time or scrambling and the associated high costs</a:t>
            </a:r>
          </a:p>
          <a:p>
            <a:r>
              <a:rPr lang="en-US" sz="1600" b="1" dirty="0"/>
              <a:t>Test systems at production scale</a:t>
            </a:r>
          </a:p>
          <a:p>
            <a:pPr lvl="1"/>
            <a:r>
              <a:rPr lang="en-US" sz="1600" dirty="0"/>
              <a:t>This is an advantage of keeping your infrastructure-as-code: you can set up test infrastructure and test it at scale then tear it down to save money</a:t>
            </a:r>
          </a:p>
          <a:p>
            <a:r>
              <a:rPr lang="en-US" sz="1600" b="1" dirty="0"/>
              <a:t>Automate to make architectural experimentation easier</a:t>
            </a:r>
          </a:p>
          <a:p>
            <a:pPr lvl="1"/>
            <a:r>
              <a:rPr lang="en-US" sz="1600" dirty="0"/>
              <a:t>Automate deployments. Automate Integrations. Automate tests.</a:t>
            </a:r>
          </a:p>
          <a:p>
            <a:r>
              <a:rPr lang="en-US" sz="1600" b="1" dirty="0"/>
              <a:t>Allow for evolutionary architectures</a:t>
            </a:r>
          </a:p>
          <a:p>
            <a:pPr lvl="1"/>
            <a:r>
              <a:rPr lang="en-US" sz="1600" dirty="0"/>
              <a:t>This means that you should have different components decoupled enough to swap out, for example, a Postgres DB for DynamoDB tables feeding a Kinesis stream</a:t>
            </a:r>
          </a:p>
          <a:p>
            <a:r>
              <a:rPr lang="en-US" sz="1600" b="1" dirty="0"/>
              <a:t>Drive architectures using data</a:t>
            </a:r>
          </a:p>
          <a:p>
            <a:pPr lvl="1"/>
            <a:r>
              <a:rPr lang="en-US" sz="1600" dirty="0"/>
              <a:t>Use AWS tools to measure performance with things like </a:t>
            </a:r>
            <a:r>
              <a:rPr lang="en-US" sz="1600" dirty="0" err="1"/>
              <a:t>Cloudwatch</a:t>
            </a:r>
            <a:r>
              <a:rPr lang="en-US" sz="1600" dirty="0"/>
              <a:t>. Look at speeds, invocations and costs to decide where to make improvements. </a:t>
            </a:r>
          </a:p>
          <a:p>
            <a:r>
              <a:rPr lang="en-US" sz="1600" b="1" dirty="0"/>
              <a:t>Improve through game days</a:t>
            </a:r>
          </a:p>
          <a:p>
            <a:pPr lvl="1"/>
            <a:r>
              <a:rPr lang="en-US" sz="1600" dirty="0"/>
              <a:t>Schedule regular tests with wonky data to see how the system reacts. Simulate production.</a:t>
            </a:r>
          </a:p>
        </p:txBody>
      </p:sp>
    </p:spTree>
    <p:extLst>
      <p:ext uri="{BB962C8B-B14F-4D97-AF65-F5344CB8AC3E}">
        <p14:creationId xmlns:p14="http://schemas.microsoft.com/office/powerpoint/2010/main" val="852450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CB3E-05A8-794B-9C76-669CB1A532BB}"/>
              </a:ext>
            </a:extLst>
          </p:cNvPr>
          <p:cNvSpPr>
            <a:spLocks noGrp="1"/>
          </p:cNvSpPr>
          <p:nvPr>
            <p:ph type="title"/>
          </p:nvPr>
        </p:nvSpPr>
        <p:spPr/>
        <p:txBody>
          <a:bodyPr/>
          <a:lstStyle/>
          <a:p>
            <a:r>
              <a:rPr lang="en-US" dirty="0"/>
              <a:t>Pillar One: Operational Excellence</a:t>
            </a:r>
          </a:p>
        </p:txBody>
      </p:sp>
      <p:sp>
        <p:nvSpPr>
          <p:cNvPr id="3" name="Text Placeholder 2">
            <a:extLst>
              <a:ext uri="{FF2B5EF4-FFF2-40B4-BE49-F238E27FC236}">
                <a16:creationId xmlns:a16="http://schemas.microsoft.com/office/drawing/2014/main" id="{B873CF98-5A45-B34A-B75B-F2809A64F132}"/>
              </a:ext>
            </a:extLst>
          </p:cNvPr>
          <p:cNvSpPr>
            <a:spLocks noGrp="1"/>
          </p:cNvSpPr>
          <p:nvPr>
            <p:ph type="body" idx="1"/>
          </p:nvPr>
        </p:nvSpPr>
        <p:spPr/>
        <p:txBody>
          <a:bodyPr/>
          <a:lstStyle/>
          <a:p>
            <a:r>
              <a:rPr lang="en-US" dirty="0"/>
              <a:t> This one is about the ability to run and monitor systems to deliver business value whilst continually improving supporting processes and procedures.</a:t>
            </a:r>
          </a:p>
          <a:p>
            <a:r>
              <a:rPr lang="en-US" dirty="0"/>
              <a:t> </a:t>
            </a:r>
            <a:r>
              <a:rPr lang="en-US" b="1" dirty="0"/>
              <a:t>Continuous Improvement</a:t>
            </a:r>
            <a:r>
              <a:rPr lang="en-US" dirty="0"/>
              <a:t> is a big part of this- it means that you are constantly evaluating your systems and looking for opportunities to improve the code, the performance, or the architecture.</a:t>
            </a:r>
          </a:p>
        </p:txBody>
      </p:sp>
      <p:pic>
        <p:nvPicPr>
          <p:cNvPr id="4" name="Picture 3">
            <a:extLst>
              <a:ext uri="{FF2B5EF4-FFF2-40B4-BE49-F238E27FC236}">
                <a16:creationId xmlns:a16="http://schemas.microsoft.com/office/drawing/2014/main" id="{5E256C8D-3A0A-3547-B461-356BAD0EAAB8}"/>
              </a:ext>
            </a:extLst>
          </p:cNvPr>
          <p:cNvPicPr>
            <a:picLocks noChangeAspect="1"/>
          </p:cNvPicPr>
          <p:nvPr/>
        </p:nvPicPr>
        <p:blipFill>
          <a:blip r:embed="rId2"/>
          <a:stretch>
            <a:fillRect/>
          </a:stretch>
        </p:blipFill>
        <p:spPr>
          <a:xfrm>
            <a:off x="3663183" y="4679731"/>
            <a:ext cx="1817633" cy="1817633"/>
          </a:xfrm>
          <a:prstGeom prst="rect">
            <a:avLst/>
          </a:prstGeom>
        </p:spPr>
      </p:pic>
    </p:spTree>
    <p:extLst>
      <p:ext uri="{BB962C8B-B14F-4D97-AF65-F5344CB8AC3E}">
        <p14:creationId xmlns:p14="http://schemas.microsoft.com/office/powerpoint/2010/main" val="2044334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0F0C-E1F9-824F-A1E9-0F0A689A6F1A}"/>
              </a:ext>
            </a:extLst>
          </p:cNvPr>
          <p:cNvSpPr>
            <a:spLocks noGrp="1"/>
          </p:cNvSpPr>
          <p:nvPr>
            <p:ph type="title"/>
          </p:nvPr>
        </p:nvSpPr>
        <p:spPr/>
        <p:txBody>
          <a:bodyPr/>
          <a:lstStyle/>
          <a:p>
            <a:r>
              <a:rPr lang="en-US" dirty="0"/>
              <a:t>Six Principles of Operational Excellence</a:t>
            </a:r>
          </a:p>
        </p:txBody>
      </p:sp>
      <p:graphicFrame>
        <p:nvGraphicFramePr>
          <p:cNvPr id="4" name="Table 3">
            <a:extLst>
              <a:ext uri="{FF2B5EF4-FFF2-40B4-BE49-F238E27FC236}">
                <a16:creationId xmlns:a16="http://schemas.microsoft.com/office/drawing/2014/main" id="{1306A6EB-98EF-0046-AD56-BEBD6E5B7793}"/>
              </a:ext>
            </a:extLst>
          </p:cNvPr>
          <p:cNvGraphicFramePr>
            <a:graphicFrameLocks noGrp="1"/>
          </p:cNvGraphicFramePr>
          <p:nvPr>
            <p:extLst>
              <p:ext uri="{D42A27DB-BD31-4B8C-83A1-F6EECF244321}">
                <p14:modId xmlns:p14="http://schemas.microsoft.com/office/powerpoint/2010/main" val="1597349050"/>
              </p:ext>
            </p:extLst>
          </p:nvPr>
        </p:nvGraphicFramePr>
        <p:xfrm>
          <a:off x="76199" y="1407510"/>
          <a:ext cx="8991600" cy="3689570"/>
        </p:xfrm>
        <a:graphic>
          <a:graphicData uri="http://schemas.openxmlformats.org/drawingml/2006/table">
            <a:tbl>
              <a:tblPr firstRow="1" bandRow="1">
                <a:tableStyleId>{5C22544A-7EE6-4342-B048-85BDC9FD1C3A}</a:tableStyleId>
              </a:tblPr>
              <a:tblGrid>
                <a:gridCol w="2435773">
                  <a:extLst>
                    <a:ext uri="{9D8B030D-6E8A-4147-A177-3AD203B41FA5}">
                      <a16:colId xmlns:a16="http://schemas.microsoft.com/office/drawing/2014/main" val="87237975"/>
                    </a:ext>
                  </a:extLst>
                </a:gridCol>
                <a:gridCol w="6555827">
                  <a:extLst>
                    <a:ext uri="{9D8B030D-6E8A-4147-A177-3AD203B41FA5}">
                      <a16:colId xmlns:a16="http://schemas.microsoft.com/office/drawing/2014/main" val="1556564672"/>
                    </a:ext>
                  </a:extLst>
                </a:gridCol>
              </a:tblGrid>
              <a:tr h="473185">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939302722"/>
                  </a:ext>
                </a:extLst>
              </a:tr>
              <a:tr h="473185">
                <a:tc>
                  <a:txBody>
                    <a:bodyPr/>
                    <a:lstStyle/>
                    <a:p>
                      <a:r>
                        <a:rPr lang="en-US" b="1" dirty="0"/>
                        <a:t>Perform operations as code</a:t>
                      </a:r>
                    </a:p>
                  </a:txBody>
                  <a:tcPr/>
                </a:tc>
                <a:tc>
                  <a:txBody>
                    <a:bodyPr/>
                    <a:lstStyle/>
                    <a:p>
                      <a:r>
                        <a:rPr lang="en-US" dirty="0"/>
                        <a:t>In the cloud, you can apply the same engineering discipline that you use for application code to your entire environment. You can define your entire workload (applications, infrastructure) as code and update it with code. You can implement your operations procedures as code and automate their execution by triggering them in response to events. By performing operations as code, you limit human error and enable consistent responses to events.</a:t>
                      </a:r>
                    </a:p>
                  </a:txBody>
                  <a:tcPr/>
                </a:tc>
                <a:extLst>
                  <a:ext uri="{0D108BD9-81ED-4DB2-BD59-A6C34878D82A}">
                    <a16:rowId xmlns:a16="http://schemas.microsoft.com/office/drawing/2014/main" val="3685833420"/>
                  </a:ext>
                </a:extLst>
              </a:tr>
              <a:tr h="473185">
                <a:tc>
                  <a:txBody>
                    <a:bodyPr/>
                    <a:lstStyle/>
                    <a:p>
                      <a:r>
                        <a:rPr lang="en-US" b="1" dirty="0"/>
                        <a:t>Annotate documentation</a:t>
                      </a:r>
                    </a:p>
                  </a:txBody>
                  <a:tcPr/>
                </a:tc>
                <a:tc>
                  <a:txBody>
                    <a:bodyPr/>
                    <a:lstStyle/>
                    <a:p>
                      <a:r>
                        <a:rPr lang="en-US" dirty="0"/>
                        <a:t>In an on-premises environment, documentation is created by hand, used by people, and hard to keep in sync with the pace of change. In the cloud, you can automate the creation of annotated documentation after every build (or automatically annotate hand-crafted documentation). Annotated documentation can be used by people and systems. Use annotations as an input to your operations code.</a:t>
                      </a:r>
                    </a:p>
                  </a:txBody>
                  <a:tcPr/>
                </a:tc>
                <a:extLst>
                  <a:ext uri="{0D108BD9-81ED-4DB2-BD59-A6C34878D82A}">
                    <a16:rowId xmlns:a16="http://schemas.microsoft.com/office/drawing/2014/main" val="4061497948"/>
                  </a:ext>
                </a:extLst>
              </a:tr>
              <a:tr h="4731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5135083"/>
                  </a:ext>
                </a:extLst>
              </a:tr>
            </a:tbl>
          </a:graphicData>
        </a:graphic>
      </p:graphicFrame>
    </p:spTree>
    <p:extLst>
      <p:ext uri="{BB962C8B-B14F-4D97-AF65-F5344CB8AC3E}">
        <p14:creationId xmlns:p14="http://schemas.microsoft.com/office/powerpoint/2010/main" val="285098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D8E0-EA15-C54F-B03E-977A899F8146}"/>
              </a:ext>
            </a:extLst>
          </p:cNvPr>
          <p:cNvSpPr>
            <a:spLocks noGrp="1"/>
          </p:cNvSpPr>
          <p:nvPr>
            <p:ph type="title"/>
          </p:nvPr>
        </p:nvSpPr>
        <p:spPr/>
        <p:txBody>
          <a:bodyPr/>
          <a:lstStyle/>
          <a:p>
            <a:r>
              <a:rPr lang="en-US" dirty="0"/>
              <a:t>Six Principles of Operational Excellence</a:t>
            </a:r>
          </a:p>
        </p:txBody>
      </p:sp>
      <p:graphicFrame>
        <p:nvGraphicFramePr>
          <p:cNvPr id="5" name="Table 4">
            <a:extLst>
              <a:ext uri="{FF2B5EF4-FFF2-40B4-BE49-F238E27FC236}">
                <a16:creationId xmlns:a16="http://schemas.microsoft.com/office/drawing/2014/main" id="{C15F26A0-D122-044E-84BB-4F8B239ACCEB}"/>
              </a:ext>
            </a:extLst>
          </p:cNvPr>
          <p:cNvGraphicFramePr>
            <a:graphicFrameLocks noGrp="1"/>
          </p:cNvGraphicFramePr>
          <p:nvPr>
            <p:extLst>
              <p:ext uri="{D42A27DB-BD31-4B8C-83A1-F6EECF244321}">
                <p14:modId xmlns:p14="http://schemas.microsoft.com/office/powerpoint/2010/main" val="2961771957"/>
              </p:ext>
            </p:extLst>
          </p:nvPr>
        </p:nvGraphicFramePr>
        <p:xfrm>
          <a:off x="76200" y="1407509"/>
          <a:ext cx="8991600" cy="3962342"/>
        </p:xfrm>
        <a:graphic>
          <a:graphicData uri="http://schemas.openxmlformats.org/drawingml/2006/table">
            <a:tbl>
              <a:tblPr firstRow="1" bandRow="1">
                <a:tableStyleId>{5C22544A-7EE6-4342-B048-85BDC9FD1C3A}</a:tableStyleId>
              </a:tblPr>
              <a:tblGrid>
                <a:gridCol w="2540876">
                  <a:extLst>
                    <a:ext uri="{9D8B030D-6E8A-4147-A177-3AD203B41FA5}">
                      <a16:colId xmlns:a16="http://schemas.microsoft.com/office/drawing/2014/main" val="3482497885"/>
                    </a:ext>
                  </a:extLst>
                </a:gridCol>
                <a:gridCol w="6450724">
                  <a:extLst>
                    <a:ext uri="{9D8B030D-6E8A-4147-A177-3AD203B41FA5}">
                      <a16:colId xmlns:a16="http://schemas.microsoft.com/office/drawing/2014/main" val="579763455"/>
                    </a:ext>
                  </a:extLst>
                </a:gridCol>
              </a:tblGrid>
              <a:tr h="396182">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528161038"/>
                  </a:ext>
                </a:extLst>
              </a:tr>
              <a:tr h="396182">
                <a:tc>
                  <a:txBody>
                    <a:bodyPr/>
                    <a:lstStyle/>
                    <a:p>
                      <a:r>
                        <a:rPr lang="en-US" b="1" dirty="0"/>
                        <a:t>Refine operations procedures frequently</a:t>
                      </a:r>
                    </a:p>
                  </a:txBody>
                  <a:tcPr/>
                </a:tc>
                <a:tc>
                  <a:txBody>
                    <a:bodyPr/>
                    <a:lstStyle/>
                    <a:p>
                      <a:r>
                        <a:rPr lang="en-US" dirty="0"/>
                        <a:t>As you use operations procedures, look for opportunities to improve them. As you evolve your workload, evolve your procedures appropriately. Set up regular game days to review and validate that all procedures are effective and that teams are familiar with them</a:t>
                      </a:r>
                    </a:p>
                  </a:txBody>
                  <a:tcPr/>
                </a:tc>
                <a:extLst>
                  <a:ext uri="{0D108BD9-81ED-4DB2-BD59-A6C34878D82A}">
                    <a16:rowId xmlns:a16="http://schemas.microsoft.com/office/drawing/2014/main" val="3490619412"/>
                  </a:ext>
                </a:extLst>
              </a:tr>
              <a:tr h="396182">
                <a:tc>
                  <a:txBody>
                    <a:bodyPr/>
                    <a:lstStyle/>
                    <a:p>
                      <a:r>
                        <a:rPr lang="en-US" b="1" dirty="0"/>
                        <a:t>Make frequent, small, reversible changes</a:t>
                      </a:r>
                    </a:p>
                  </a:txBody>
                  <a:tcPr/>
                </a:tc>
                <a:tc>
                  <a:txBody>
                    <a:bodyPr/>
                    <a:lstStyle/>
                    <a:p>
                      <a:r>
                        <a:rPr lang="en-US" dirty="0"/>
                        <a:t>Design workloads to allow components to be updated regularly. Make changes in small increments that can be reversed if they fail (without affecting customers when possible)</a:t>
                      </a:r>
                    </a:p>
                  </a:txBody>
                  <a:tcPr/>
                </a:tc>
                <a:extLst>
                  <a:ext uri="{0D108BD9-81ED-4DB2-BD59-A6C34878D82A}">
                    <a16:rowId xmlns:a16="http://schemas.microsoft.com/office/drawing/2014/main" val="4085824594"/>
                  </a:ext>
                </a:extLst>
              </a:tr>
              <a:tr h="396182">
                <a:tc>
                  <a:txBody>
                    <a:bodyPr/>
                    <a:lstStyle/>
                    <a:p>
                      <a:r>
                        <a:rPr lang="en-US" b="1" dirty="0"/>
                        <a:t>Anticipate failure</a:t>
                      </a:r>
                    </a:p>
                  </a:txBody>
                  <a:tcPr/>
                </a:tc>
                <a:tc>
                  <a:txBody>
                    <a:bodyPr/>
                    <a:lstStyle/>
                    <a:p>
                      <a:r>
                        <a:rPr lang="en-US" dirty="0"/>
                        <a:t>Perform “pre-mortem” exercises to identify potential sources of failure so that they can be removed or mitigated. Test your failure scenarios and validate your understanding of their impact. Test your response procedures to ensure that they are effective, and that teams are familiar with their execution. Set up regular game days to test workloads and team responses to simulated events</a:t>
                      </a:r>
                    </a:p>
                  </a:txBody>
                  <a:tcPr/>
                </a:tc>
                <a:extLst>
                  <a:ext uri="{0D108BD9-81ED-4DB2-BD59-A6C34878D82A}">
                    <a16:rowId xmlns:a16="http://schemas.microsoft.com/office/drawing/2014/main" val="3307620717"/>
                  </a:ext>
                </a:extLst>
              </a:tr>
              <a:tr h="396182">
                <a:tc>
                  <a:txBody>
                    <a:bodyPr/>
                    <a:lstStyle/>
                    <a:p>
                      <a:r>
                        <a:rPr lang="en-US" b="1" dirty="0"/>
                        <a:t>Learn from all operational failures</a:t>
                      </a:r>
                    </a:p>
                  </a:txBody>
                  <a:tcPr/>
                </a:tc>
                <a:tc>
                  <a:txBody>
                    <a:bodyPr/>
                    <a:lstStyle/>
                    <a:p>
                      <a:r>
                        <a:rPr lang="en-US" dirty="0"/>
                        <a:t>Drive improvement through lessons learned from all operational events and failures. Share what is learned across teams and through the entire organization.</a:t>
                      </a:r>
                    </a:p>
                  </a:txBody>
                  <a:tcPr/>
                </a:tc>
                <a:extLst>
                  <a:ext uri="{0D108BD9-81ED-4DB2-BD59-A6C34878D82A}">
                    <a16:rowId xmlns:a16="http://schemas.microsoft.com/office/drawing/2014/main" val="2360287902"/>
                  </a:ext>
                </a:extLst>
              </a:tr>
            </a:tbl>
          </a:graphicData>
        </a:graphic>
      </p:graphicFrame>
    </p:spTree>
    <p:extLst>
      <p:ext uri="{BB962C8B-B14F-4D97-AF65-F5344CB8AC3E}">
        <p14:creationId xmlns:p14="http://schemas.microsoft.com/office/powerpoint/2010/main" val="294397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6ABC-D423-384D-943B-5CB70555FB91}"/>
              </a:ext>
            </a:extLst>
          </p:cNvPr>
          <p:cNvSpPr>
            <a:spLocks noGrp="1"/>
          </p:cNvSpPr>
          <p:nvPr>
            <p:ph type="title"/>
          </p:nvPr>
        </p:nvSpPr>
        <p:spPr/>
        <p:txBody>
          <a:bodyPr/>
          <a:lstStyle/>
          <a:p>
            <a:r>
              <a:rPr lang="en-US" dirty="0"/>
              <a:t>Process</a:t>
            </a:r>
          </a:p>
        </p:txBody>
      </p:sp>
      <p:sp>
        <p:nvSpPr>
          <p:cNvPr id="3" name="Text Placeholder 2">
            <a:extLst>
              <a:ext uri="{FF2B5EF4-FFF2-40B4-BE49-F238E27FC236}">
                <a16:creationId xmlns:a16="http://schemas.microsoft.com/office/drawing/2014/main" id="{02F2704E-7DE0-CE4E-86CB-6E0B1A7E48D1}"/>
              </a:ext>
            </a:extLst>
          </p:cNvPr>
          <p:cNvSpPr>
            <a:spLocks noGrp="1"/>
          </p:cNvSpPr>
          <p:nvPr>
            <p:ph type="body" idx="1"/>
          </p:nvPr>
        </p:nvSpPr>
        <p:spPr/>
        <p:txBody>
          <a:bodyPr/>
          <a:lstStyle/>
          <a:p>
            <a:r>
              <a:rPr lang="en-US" dirty="0"/>
              <a:t> Nothing especially profound about the process here; Amazon is a big fan of the </a:t>
            </a:r>
            <a:r>
              <a:rPr lang="en-US" b="1" dirty="0"/>
              <a:t>Prepare, Operate, Evolve</a:t>
            </a:r>
            <a:endParaRPr lang="en-US" dirty="0"/>
          </a:p>
        </p:txBody>
      </p:sp>
      <p:pic>
        <p:nvPicPr>
          <p:cNvPr id="4" name="Picture 3">
            <a:extLst>
              <a:ext uri="{FF2B5EF4-FFF2-40B4-BE49-F238E27FC236}">
                <a16:creationId xmlns:a16="http://schemas.microsoft.com/office/drawing/2014/main" id="{5157DB89-FCCC-E84C-944E-FB3CF674A70C}"/>
              </a:ext>
            </a:extLst>
          </p:cNvPr>
          <p:cNvPicPr>
            <a:picLocks noChangeAspect="1"/>
          </p:cNvPicPr>
          <p:nvPr/>
        </p:nvPicPr>
        <p:blipFill>
          <a:blip r:embed="rId2"/>
          <a:stretch>
            <a:fillRect/>
          </a:stretch>
        </p:blipFill>
        <p:spPr>
          <a:xfrm>
            <a:off x="896225" y="2568913"/>
            <a:ext cx="7351549" cy="4136687"/>
          </a:xfrm>
          <a:prstGeom prst="rect">
            <a:avLst/>
          </a:prstGeom>
        </p:spPr>
      </p:pic>
    </p:spTree>
    <p:extLst>
      <p:ext uri="{BB962C8B-B14F-4D97-AF65-F5344CB8AC3E}">
        <p14:creationId xmlns:p14="http://schemas.microsoft.com/office/powerpoint/2010/main" val="1866015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F2F-3B51-CB4D-9C9F-10E66B3CA2A4}"/>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15E19DC4-7507-BC47-BB6B-E5FCB22EC8E1}"/>
              </a:ext>
            </a:extLst>
          </p:cNvPr>
          <p:cNvSpPr>
            <a:spLocks noGrp="1"/>
          </p:cNvSpPr>
          <p:nvPr>
            <p:ph type="body" idx="1"/>
          </p:nvPr>
        </p:nvSpPr>
        <p:spPr/>
        <p:txBody>
          <a:bodyPr/>
          <a:lstStyle/>
          <a:p>
            <a:r>
              <a:rPr lang="en-US" dirty="0"/>
              <a:t> </a:t>
            </a:r>
            <a:r>
              <a:rPr lang="en-US" b="1" dirty="0"/>
              <a:t>PREPARE</a:t>
            </a:r>
            <a:r>
              <a:rPr lang="en-US" dirty="0"/>
              <a:t>: Use </a:t>
            </a:r>
            <a:r>
              <a:rPr lang="en-US" dirty="0">
                <a:solidFill>
                  <a:schemeClr val="accent5">
                    <a:lumMod val="50000"/>
                  </a:schemeClr>
                </a:solidFill>
              </a:rPr>
              <a:t>AWS Config</a:t>
            </a:r>
            <a:r>
              <a:rPr lang="en-US" dirty="0"/>
              <a:t>- especially the </a:t>
            </a:r>
            <a:r>
              <a:rPr lang="en-US" dirty="0">
                <a:solidFill>
                  <a:schemeClr val="accent5">
                    <a:lumMod val="50000"/>
                  </a:schemeClr>
                </a:solidFill>
              </a:rPr>
              <a:t>AWS Config RULES </a:t>
            </a:r>
            <a:r>
              <a:rPr lang="en-US" dirty="0"/>
              <a:t>to make sure that everything going on with your infrastructure is as intended. We’ll do a quick demo here for that…</a:t>
            </a:r>
          </a:p>
          <a:p>
            <a:r>
              <a:rPr lang="en-US" dirty="0"/>
              <a:t> </a:t>
            </a:r>
            <a:r>
              <a:rPr lang="en-US" b="1" dirty="0"/>
              <a:t>OPERATE: </a:t>
            </a:r>
            <a:r>
              <a:rPr lang="en-US" dirty="0"/>
              <a:t>We’ll use </a:t>
            </a:r>
            <a:r>
              <a:rPr lang="en-US" dirty="0">
                <a:solidFill>
                  <a:schemeClr val="accent5">
                    <a:lumMod val="50000"/>
                  </a:schemeClr>
                </a:solidFill>
              </a:rPr>
              <a:t>AWS </a:t>
            </a:r>
            <a:r>
              <a:rPr lang="en-US" dirty="0" err="1">
                <a:solidFill>
                  <a:schemeClr val="accent5">
                    <a:lumMod val="50000"/>
                  </a:schemeClr>
                </a:solidFill>
              </a:rPr>
              <a:t>Cloudwatch</a:t>
            </a:r>
            <a:r>
              <a:rPr lang="en-US" dirty="0">
                <a:solidFill>
                  <a:schemeClr val="accent5">
                    <a:lumMod val="50000"/>
                  </a:schemeClr>
                </a:solidFill>
              </a:rPr>
              <a:t> </a:t>
            </a:r>
            <a:r>
              <a:rPr lang="en-US" dirty="0"/>
              <a:t>for this- which we will get to shortly. Also </a:t>
            </a:r>
            <a:r>
              <a:rPr lang="en-US" dirty="0">
                <a:solidFill>
                  <a:schemeClr val="bg2"/>
                </a:solidFill>
              </a:rPr>
              <a:t>AWS X-Ray</a:t>
            </a:r>
          </a:p>
          <a:p>
            <a:r>
              <a:rPr lang="en-US" dirty="0"/>
              <a:t> </a:t>
            </a:r>
            <a:r>
              <a:rPr lang="en-US" b="1" dirty="0"/>
              <a:t>EVOLVE:</a:t>
            </a:r>
            <a:r>
              <a:rPr lang="en-US" dirty="0"/>
              <a:t> </a:t>
            </a:r>
            <a:r>
              <a:rPr lang="en-US" dirty="0">
                <a:solidFill>
                  <a:schemeClr val="accent5">
                    <a:lumMod val="50000"/>
                  </a:schemeClr>
                </a:solidFill>
              </a:rPr>
              <a:t>AWS Elasticsearch Service </a:t>
            </a:r>
            <a:r>
              <a:rPr lang="en-US" dirty="0">
                <a:solidFill>
                  <a:schemeClr val="tx1"/>
                </a:solidFill>
              </a:rPr>
              <a:t>is awesome for this type of stuff. </a:t>
            </a:r>
            <a:endParaRPr lang="en-US" dirty="0">
              <a:solidFill>
                <a:schemeClr val="accent5">
                  <a:lumMod val="50000"/>
                </a:schemeClr>
              </a:solidFill>
            </a:endParaRPr>
          </a:p>
        </p:txBody>
      </p:sp>
      <p:pic>
        <p:nvPicPr>
          <p:cNvPr id="5" name="Picture 4">
            <a:extLst>
              <a:ext uri="{FF2B5EF4-FFF2-40B4-BE49-F238E27FC236}">
                <a16:creationId xmlns:a16="http://schemas.microsoft.com/office/drawing/2014/main" id="{ECF8B4F6-5322-1540-9D82-6BFF4A903C07}"/>
              </a:ext>
            </a:extLst>
          </p:cNvPr>
          <p:cNvPicPr>
            <a:picLocks noChangeAspect="1"/>
          </p:cNvPicPr>
          <p:nvPr/>
        </p:nvPicPr>
        <p:blipFill>
          <a:blip r:embed="rId2"/>
          <a:stretch>
            <a:fillRect/>
          </a:stretch>
        </p:blipFill>
        <p:spPr>
          <a:xfrm>
            <a:off x="3676844" y="5085036"/>
            <a:ext cx="1613361" cy="1620564"/>
          </a:xfrm>
          <a:prstGeom prst="rect">
            <a:avLst/>
          </a:prstGeom>
        </p:spPr>
      </p:pic>
    </p:spTree>
    <p:extLst>
      <p:ext uri="{BB962C8B-B14F-4D97-AF65-F5344CB8AC3E}">
        <p14:creationId xmlns:p14="http://schemas.microsoft.com/office/powerpoint/2010/main" val="39359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C7AA-2DA7-FE43-BFC6-26AE4C7E93EE}"/>
              </a:ext>
            </a:extLst>
          </p:cNvPr>
          <p:cNvSpPr>
            <a:spLocks noGrp="1"/>
          </p:cNvSpPr>
          <p:nvPr>
            <p:ph type="title"/>
          </p:nvPr>
        </p:nvSpPr>
        <p:spPr/>
        <p:txBody>
          <a:bodyPr/>
          <a:lstStyle/>
          <a:p>
            <a:r>
              <a:rPr lang="en-US" dirty="0"/>
              <a:t>Pillar Two: Security</a:t>
            </a:r>
          </a:p>
        </p:txBody>
      </p:sp>
      <p:sp>
        <p:nvSpPr>
          <p:cNvPr id="3" name="Text Placeholder 2">
            <a:extLst>
              <a:ext uri="{FF2B5EF4-FFF2-40B4-BE49-F238E27FC236}">
                <a16:creationId xmlns:a16="http://schemas.microsoft.com/office/drawing/2014/main" id="{13AB35AC-2F32-884B-B1E8-536D5A598F36}"/>
              </a:ext>
            </a:extLst>
          </p:cNvPr>
          <p:cNvSpPr>
            <a:spLocks noGrp="1"/>
          </p:cNvSpPr>
          <p:nvPr>
            <p:ph type="body" idx="1"/>
          </p:nvPr>
        </p:nvSpPr>
        <p:spPr/>
        <p:txBody>
          <a:bodyPr/>
          <a:lstStyle/>
          <a:p>
            <a:r>
              <a:rPr lang="en-US" dirty="0"/>
              <a:t> So for the Security principal we’ll want to think about protecting information, systems, and assets. We’ll do this by following several design principals (just like with Operational Excellence).</a:t>
            </a:r>
          </a:p>
        </p:txBody>
      </p:sp>
      <p:pic>
        <p:nvPicPr>
          <p:cNvPr id="4" name="Picture 3">
            <a:extLst>
              <a:ext uri="{FF2B5EF4-FFF2-40B4-BE49-F238E27FC236}">
                <a16:creationId xmlns:a16="http://schemas.microsoft.com/office/drawing/2014/main" id="{8948892D-608A-8C48-B1F5-93A89B0B1DEE}"/>
              </a:ext>
            </a:extLst>
          </p:cNvPr>
          <p:cNvPicPr>
            <a:picLocks noChangeAspect="1"/>
          </p:cNvPicPr>
          <p:nvPr/>
        </p:nvPicPr>
        <p:blipFill>
          <a:blip r:embed="rId2"/>
          <a:stretch>
            <a:fillRect/>
          </a:stretch>
        </p:blipFill>
        <p:spPr>
          <a:xfrm>
            <a:off x="3702853" y="3520965"/>
            <a:ext cx="1766030" cy="2879833"/>
          </a:xfrm>
          <a:prstGeom prst="rect">
            <a:avLst/>
          </a:prstGeom>
        </p:spPr>
      </p:pic>
    </p:spTree>
    <p:extLst>
      <p:ext uri="{BB962C8B-B14F-4D97-AF65-F5344CB8AC3E}">
        <p14:creationId xmlns:p14="http://schemas.microsoft.com/office/powerpoint/2010/main" val="11918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extLst>
      <p:ext uri="{BB962C8B-B14F-4D97-AF65-F5344CB8AC3E}">
        <p14:creationId xmlns:p14="http://schemas.microsoft.com/office/powerpoint/2010/main" val="221666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73F1-B5CA-6348-9C13-D67CD25EF848}"/>
              </a:ext>
            </a:extLst>
          </p:cNvPr>
          <p:cNvSpPr>
            <a:spLocks noGrp="1"/>
          </p:cNvSpPr>
          <p:nvPr>
            <p:ph type="title"/>
          </p:nvPr>
        </p:nvSpPr>
        <p:spPr/>
        <p:txBody>
          <a:bodyPr/>
          <a:lstStyle/>
          <a:p>
            <a:r>
              <a:rPr lang="en-US" dirty="0"/>
              <a:t>Security Design Principals</a:t>
            </a:r>
          </a:p>
        </p:txBody>
      </p:sp>
      <p:graphicFrame>
        <p:nvGraphicFramePr>
          <p:cNvPr id="4" name="Table 3">
            <a:extLst>
              <a:ext uri="{FF2B5EF4-FFF2-40B4-BE49-F238E27FC236}">
                <a16:creationId xmlns:a16="http://schemas.microsoft.com/office/drawing/2014/main" id="{48D7E2FB-D5D1-834D-A225-17DD6793B720}"/>
              </a:ext>
            </a:extLst>
          </p:cNvPr>
          <p:cNvGraphicFramePr>
            <a:graphicFrameLocks noGrp="1"/>
          </p:cNvGraphicFramePr>
          <p:nvPr>
            <p:extLst>
              <p:ext uri="{D42A27DB-BD31-4B8C-83A1-F6EECF244321}">
                <p14:modId xmlns:p14="http://schemas.microsoft.com/office/powerpoint/2010/main" val="3801156751"/>
              </p:ext>
            </p:extLst>
          </p:nvPr>
        </p:nvGraphicFramePr>
        <p:xfrm>
          <a:off x="0" y="1355833"/>
          <a:ext cx="9144000" cy="4939863"/>
        </p:xfrm>
        <a:graphic>
          <a:graphicData uri="http://schemas.openxmlformats.org/drawingml/2006/table">
            <a:tbl>
              <a:tblPr firstRow="1" bandRow="1">
                <a:tableStyleId>{5C22544A-7EE6-4342-B048-85BDC9FD1C3A}</a:tableStyleId>
              </a:tblPr>
              <a:tblGrid>
                <a:gridCol w="1452017">
                  <a:extLst>
                    <a:ext uri="{9D8B030D-6E8A-4147-A177-3AD203B41FA5}">
                      <a16:colId xmlns:a16="http://schemas.microsoft.com/office/drawing/2014/main" val="3049413650"/>
                    </a:ext>
                  </a:extLst>
                </a:gridCol>
                <a:gridCol w="5670287">
                  <a:extLst>
                    <a:ext uri="{9D8B030D-6E8A-4147-A177-3AD203B41FA5}">
                      <a16:colId xmlns:a16="http://schemas.microsoft.com/office/drawing/2014/main" val="2293062646"/>
                    </a:ext>
                  </a:extLst>
                </a:gridCol>
                <a:gridCol w="2021696">
                  <a:extLst>
                    <a:ext uri="{9D8B030D-6E8A-4147-A177-3AD203B41FA5}">
                      <a16:colId xmlns:a16="http://schemas.microsoft.com/office/drawing/2014/main" val="526829091"/>
                    </a:ext>
                  </a:extLst>
                </a:gridCol>
              </a:tblGrid>
              <a:tr h="529106">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2812541740"/>
                  </a:ext>
                </a:extLst>
              </a:tr>
              <a:tr h="987123">
                <a:tc>
                  <a:txBody>
                    <a:bodyPr/>
                    <a:lstStyle/>
                    <a:p>
                      <a:r>
                        <a:rPr lang="en-US" b="1" dirty="0"/>
                        <a:t>Implement a strong identity foundation</a:t>
                      </a:r>
                    </a:p>
                  </a:txBody>
                  <a:tcPr/>
                </a:tc>
                <a:tc>
                  <a:txBody>
                    <a:bodyPr/>
                    <a:lstStyle/>
                    <a:p>
                      <a:r>
                        <a:rPr lang="en-US" dirty="0"/>
                        <a:t>Implement the principle of least privilege and enforce separation of duties with appropriate authorization for each interaction with your AWS resources. Centralize privilege management and reduce or even eliminate reliance on long-term credentials.</a:t>
                      </a:r>
                    </a:p>
                  </a:txBody>
                  <a:tcPr/>
                </a:tc>
                <a:tc>
                  <a:txBody>
                    <a:bodyPr/>
                    <a:lstStyle/>
                    <a:p>
                      <a:r>
                        <a:rPr lang="en-US" dirty="0"/>
                        <a:t>IAM Identity Management</a:t>
                      </a:r>
                    </a:p>
                  </a:txBody>
                  <a:tcPr/>
                </a:tc>
                <a:extLst>
                  <a:ext uri="{0D108BD9-81ED-4DB2-BD59-A6C34878D82A}">
                    <a16:rowId xmlns:a16="http://schemas.microsoft.com/office/drawing/2014/main" val="3015170127"/>
                  </a:ext>
                </a:extLst>
              </a:tr>
              <a:tr h="746974">
                <a:tc>
                  <a:txBody>
                    <a:bodyPr/>
                    <a:lstStyle/>
                    <a:p>
                      <a:r>
                        <a:rPr lang="en-US" b="1" dirty="0"/>
                        <a:t>Enable traceability</a:t>
                      </a:r>
                    </a:p>
                  </a:txBody>
                  <a:tcPr/>
                </a:tc>
                <a:tc>
                  <a:txBody>
                    <a:bodyPr/>
                    <a:lstStyle/>
                    <a:p>
                      <a:r>
                        <a:rPr lang="en-US" dirty="0"/>
                        <a:t>Monitor, alert, and audit actions and changes to your environment in real time. Integrate logs and metrics with systems to automatically respond and take action.</a:t>
                      </a:r>
                    </a:p>
                  </a:txBody>
                  <a:tcPr/>
                </a:tc>
                <a:tc>
                  <a:txBody>
                    <a:bodyPr/>
                    <a:lstStyle/>
                    <a:p>
                      <a:r>
                        <a:rPr lang="en-US" dirty="0"/>
                        <a:t>IAM</a:t>
                      </a:r>
                    </a:p>
                  </a:txBody>
                  <a:tcPr/>
                </a:tc>
                <a:extLst>
                  <a:ext uri="{0D108BD9-81ED-4DB2-BD59-A6C34878D82A}">
                    <a16:rowId xmlns:a16="http://schemas.microsoft.com/office/drawing/2014/main" val="1399018189"/>
                  </a:ext>
                </a:extLst>
              </a:tr>
              <a:tr h="964843">
                <a:tc>
                  <a:txBody>
                    <a:bodyPr/>
                    <a:lstStyle/>
                    <a:p>
                      <a:r>
                        <a:rPr lang="en-US" b="1" dirty="0"/>
                        <a:t>Apply security at all layers</a:t>
                      </a:r>
                    </a:p>
                  </a:txBody>
                  <a:tcPr/>
                </a:tc>
                <a:tc>
                  <a:txBody>
                    <a:bodyPr/>
                    <a:lstStyle/>
                    <a:p>
                      <a:r>
                        <a:rPr lang="en-US" dirty="0"/>
                        <a:t>Rather than just focusing on protection of a single outer layer, apply a defense-in-depth approach with other security controls. Apply to all layers (e.g., edge network, VPC, subnet, load balancer, every instance, operating system, and application).</a:t>
                      </a:r>
                    </a:p>
                  </a:txBody>
                  <a:tcPr/>
                </a:tc>
                <a:tc>
                  <a:txBody>
                    <a:bodyPr/>
                    <a:lstStyle/>
                    <a:p>
                      <a:r>
                        <a:rPr lang="en-US" dirty="0"/>
                        <a:t>VPC, subnets, security groups, load balancers</a:t>
                      </a:r>
                    </a:p>
                  </a:txBody>
                  <a:tcPr/>
                </a:tc>
                <a:extLst>
                  <a:ext uri="{0D108BD9-81ED-4DB2-BD59-A6C34878D82A}">
                    <a16:rowId xmlns:a16="http://schemas.microsoft.com/office/drawing/2014/main" val="1557660679"/>
                  </a:ext>
                </a:extLst>
              </a:tr>
              <a:tr h="964843">
                <a:tc>
                  <a:txBody>
                    <a:bodyPr/>
                    <a:lstStyle/>
                    <a:p>
                      <a:r>
                        <a:rPr lang="en-US" b="1" dirty="0"/>
                        <a:t>Automate security best practices</a:t>
                      </a:r>
                    </a:p>
                  </a:txBody>
                  <a:tcPr/>
                </a:tc>
                <a:tc>
                  <a:txBody>
                    <a:bodyPr/>
                    <a:lstStyle/>
                    <a:p>
                      <a:r>
                        <a:rPr lang="en-US" dirty="0"/>
                        <a:t>Automated software-based security mechanisms improve your ability to securely scale more rapidly and cost effectively. Create secure architectures, including the implementation of controls that are defined and managed as code in version-controlled templates.</a:t>
                      </a:r>
                    </a:p>
                  </a:txBody>
                  <a:tcPr/>
                </a:tc>
                <a:tc>
                  <a:txBody>
                    <a:bodyPr/>
                    <a:lstStyle/>
                    <a:p>
                      <a:r>
                        <a:rPr lang="en-US" dirty="0"/>
                        <a:t>Terraform, </a:t>
                      </a:r>
                      <a:r>
                        <a:rPr lang="en-US" dirty="0" err="1"/>
                        <a:t>Cloudformation</a:t>
                      </a:r>
                      <a:endParaRPr lang="en-US" dirty="0"/>
                    </a:p>
                  </a:txBody>
                  <a:tcPr/>
                </a:tc>
                <a:extLst>
                  <a:ext uri="{0D108BD9-81ED-4DB2-BD59-A6C34878D82A}">
                    <a16:rowId xmlns:a16="http://schemas.microsoft.com/office/drawing/2014/main" val="1441112108"/>
                  </a:ext>
                </a:extLst>
              </a:tr>
              <a:tr h="746974">
                <a:tc>
                  <a:txBody>
                    <a:bodyPr/>
                    <a:lstStyle/>
                    <a:p>
                      <a:r>
                        <a:rPr lang="en-US" b="1" dirty="0"/>
                        <a:t>Protect data in transit and at rest</a:t>
                      </a:r>
                    </a:p>
                  </a:txBody>
                  <a:tcPr/>
                </a:tc>
                <a:tc>
                  <a:txBody>
                    <a:bodyPr/>
                    <a:lstStyle/>
                    <a:p>
                      <a:r>
                        <a:rPr lang="en-US" dirty="0"/>
                        <a:t>Classify your data into sensitivity levels and use mechanisms, such as encryption, tokenization, and access control where appropriate.</a:t>
                      </a:r>
                    </a:p>
                  </a:txBody>
                  <a:tcPr/>
                </a:tc>
                <a:tc>
                  <a:txBody>
                    <a:bodyPr/>
                    <a:lstStyle/>
                    <a:p>
                      <a:r>
                        <a:rPr lang="en-US" dirty="0"/>
                        <a:t>SSM, API Gateway, </a:t>
                      </a:r>
                      <a:r>
                        <a:rPr lang="en-US" dirty="0" err="1"/>
                        <a:t>Cloudformation</a:t>
                      </a:r>
                      <a:r>
                        <a:rPr lang="en-US" dirty="0"/>
                        <a:t>, Cognito</a:t>
                      </a:r>
                    </a:p>
                  </a:txBody>
                  <a:tcPr/>
                </a:tc>
                <a:extLst>
                  <a:ext uri="{0D108BD9-81ED-4DB2-BD59-A6C34878D82A}">
                    <a16:rowId xmlns:a16="http://schemas.microsoft.com/office/drawing/2014/main" val="98913148"/>
                  </a:ext>
                </a:extLst>
              </a:tr>
            </a:tbl>
          </a:graphicData>
        </a:graphic>
      </p:graphicFrame>
    </p:spTree>
    <p:extLst>
      <p:ext uri="{BB962C8B-B14F-4D97-AF65-F5344CB8AC3E}">
        <p14:creationId xmlns:p14="http://schemas.microsoft.com/office/powerpoint/2010/main" val="214459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9AE4-E598-BE48-8515-336A173E1425}"/>
              </a:ext>
            </a:extLst>
          </p:cNvPr>
          <p:cNvSpPr>
            <a:spLocks noGrp="1"/>
          </p:cNvSpPr>
          <p:nvPr>
            <p:ph type="title"/>
          </p:nvPr>
        </p:nvSpPr>
        <p:spPr/>
        <p:txBody>
          <a:bodyPr/>
          <a:lstStyle/>
          <a:p>
            <a:r>
              <a:rPr lang="en-US" dirty="0"/>
              <a:t>Security Design Principles</a:t>
            </a:r>
          </a:p>
        </p:txBody>
      </p:sp>
      <p:graphicFrame>
        <p:nvGraphicFramePr>
          <p:cNvPr id="4" name="Table 3">
            <a:extLst>
              <a:ext uri="{FF2B5EF4-FFF2-40B4-BE49-F238E27FC236}">
                <a16:creationId xmlns:a16="http://schemas.microsoft.com/office/drawing/2014/main" id="{A6C392E1-C7BC-3F40-BCD9-2E1956772270}"/>
              </a:ext>
            </a:extLst>
          </p:cNvPr>
          <p:cNvGraphicFramePr>
            <a:graphicFrameLocks noGrp="1"/>
          </p:cNvGraphicFramePr>
          <p:nvPr>
            <p:extLst>
              <p:ext uri="{D42A27DB-BD31-4B8C-83A1-F6EECF244321}">
                <p14:modId xmlns:p14="http://schemas.microsoft.com/office/powerpoint/2010/main" val="774849882"/>
              </p:ext>
            </p:extLst>
          </p:nvPr>
        </p:nvGraphicFramePr>
        <p:xfrm>
          <a:off x="0" y="1292772"/>
          <a:ext cx="9144000" cy="35267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33382447"/>
                    </a:ext>
                  </a:extLst>
                </a:gridCol>
                <a:gridCol w="3048000">
                  <a:extLst>
                    <a:ext uri="{9D8B030D-6E8A-4147-A177-3AD203B41FA5}">
                      <a16:colId xmlns:a16="http://schemas.microsoft.com/office/drawing/2014/main" val="2427202005"/>
                    </a:ext>
                  </a:extLst>
                </a:gridCol>
                <a:gridCol w="3048000">
                  <a:extLst>
                    <a:ext uri="{9D8B030D-6E8A-4147-A177-3AD203B41FA5}">
                      <a16:colId xmlns:a16="http://schemas.microsoft.com/office/drawing/2014/main" val="2021437840"/>
                    </a:ext>
                  </a:extLst>
                </a:gridCol>
              </a:tblGrid>
              <a:tr h="356842">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4190840340"/>
                  </a:ext>
                </a:extLst>
              </a:tr>
              <a:tr h="434157">
                <a:tc>
                  <a:txBody>
                    <a:bodyPr/>
                    <a:lstStyle/>
                    <a:p>
                      <a:r>
                        <a:rPr lang="en-US" b="1" dirty="0"/>
                        <a:t>Keep people away from data</a:t>
                      </a:r>
                    </a:p>
                  </a:txBody>
                  <a:tcPr/>
                </a:tc>
                <a:tc>
                  <a:txBody>
                    <a:bodyPr/>
                    <a:lstStyle/>
                    <a:p>
                      <a:r>
                        <a:rPr lang="en-US" dirty="0"/>
                        <a:t>Create mechanisms and tools to reduce or eliminate the need for direct access or manual processing of data. This reduces the risk of loss or modification and human error when handling sensitive data.</a:t>
                      </a:r>
                    </a:p>
                  </a:txBody>
                  <a:tcPr/>
                </a:tc>
                <a:tc>
                  <a:txBody>
                    <a:bodyPr/>
                    <a:lstStyle/>
                    <a:p>
                      <a:r>
                        <a:rPr lang="en-US" dirty="0"/>
                        <a:t>RDS, S3, Azure, Redshift, AWS Encryption keys</a:t>
                      </a:r>
                    </a:p>
                  </a:txBody>
                  <a:tcPr/>
                </a:tc>
                <a:extLst>
                  <a:ext uri="{0D108BD9-81ED-4DB2-BD59-A6C34878D82A}">
                    <a16:rowId xmlns:a16="http://schemas.microsoft.com/office/drawing/2014/main" val="1765260795"/>
                  </a:ext>
                </a:extLst>
              </a:tr>
              <a:tr h="434157">
                <a:tc>
                  <a:txBody>
                    <a:bodyPr/>
                    <a:lstStyle/>
                    <a:p>
                      <a:r>
                        <a:rPr lang="en-US" b="1" dirty="0"/>
                        <a:t>Prepare for security events</a:t>
                      </a:r>
                    </a:p>
                  </a:txBody>
                  <a:tcPr/>
                </a:tc>
                <a:tc>
                  <a:txBody>
                    <a:bodyPr/>
                    <a:lstStyle/>
                    <a:p>
                      <a:r>
                        <a:rPr lang="en-US" dirty="0"/>
                        <a:t>Prepare for an incident by having an incident management process that aligns to your organizational requirements. Run incident response simulations and use tools with automation to increase your speed for detection, investigation, and recovery</a:t>
                      </a:r>
                    </a:p>
                  </a:txBody>
                  <a:tcPr/>
                </a:tc>
                <a:tc>
                  <a:txBody>
                    <a:bodyPr/>
                    <a:lstStyle/>
                    <a:p>
                      <a:r>
                        <a:rPr lang="en-US" dirty="0"/>
                        <a:t>Lambdas, EC2, AWS Guard-Duty</a:t>
                      </a:r>
                    </a:p>
                  </a:txBody>
                  <a:tcPr/>
                </a:tc>
                <a:extLst>
                  <a:ext uri="{0D108BD9-81ED-4DB2-BD59-A6C34878D82A}">
                    <a16:rowId xmlns:a16="http://schemas.microsoft.com/office/drawing/2014/main" val="430193152"/>
                  </a:ext>
                </a:extLst>
              </a:tr>
            </a:tbl>
          </a:graphicData>
        </a:graphic>
      </p:graphicFrame>
    </p:spTree>
    <p:extLst>
      <p:ext uri="{BB962C8B-B14F-4D97-AF65-F5344CB8AC3E}">
        <p14:creationId xmlns:p14="http://schemas.microsoft.com/office/powerpoint/2010/main" val="458922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1726-CF10-7447-A1FA-5A179100543C}"/>
              </a:ext>
            </a:extLst>
          </p:cNvPr>
          <p:cNvSpPr>
            <a:spLocks noGrp="1"/>
          </p:cNvSpPr>
          <p:nvPr>
            <p:ph type="title"/>
          </p:nvPr>
        </p:nvSpPr>
        <p:spPr/>
        <p:txBody>
          <a:bodyPr/>
          <a:lstStyle/>
          <a:p>
            <a:r>
              <a:rPr lang="en-US" dirty="0"/>
              <a:t>Security Design Principles</a:t>
            </a:r>
          </a:p>
        </p:txBody>
      </p:sp>
      <p:sp>
        <p:nvSpPr>
          <p:cNvPr id="3" name="Text Placeholder 2">
            <a:extLst>
              <a:ext uri="{FF2B5EF4-FFF2-40B4-BE49-F238E27FC236}">
                <a16:creationId xmlns:a16="http://schemas.microsoft.com/office/drawing/2014/main" id="{EEDA38EC-068B-D44A-8318-536C0FD0AC9D}"/>
              </a:ext>
            </a:extLst>
          </p:cNvPr>
          <p:cNvSpPr>
            <a:spLocks noGrp="1"/>
          </p:cNvSpPr>
          <p:nvPr>
            <p:ph type="body" idx="1"/>
          </p:nvPr>
        </p:nvSpPr>
        <p:spPr/>
        <p:txBody>
          <a:bodyPr/>
          <a:lstStyle/>
          <a:p>
            <a:r>
              <a:rPr lang="en-US" dirty="0"/>
              <a:t> We’ll be going over some of the tools we’ll be using in security design in the upcoming sections (around modules four and two)…but let’s list some of them and do a quick intro here: </a:t>
            </a:r>
          </a:p>
          <a:p>
            <a:pPr lvl="1"/>
            <a:r>
              <a:rPr lang="en-US" b="1" dirty="0"/>
              <a:t> </a:t>
            </a:r>
            <a:r>
              <a:rPr lang="en-US" sz="2000" b="1" dirty="0"/>
              <a:t>AWS Web Application Firewall: </a:t>
            </a:r>
            <a:r>
              <a:rPr lang="en-US" sz="2000" dirty="0"/>
              <a:t>AWS WAF is a web application firewall that lets you monitor the HTTP and HTTPS requests that are forwarded to an Amazon API Gateway API, Amazon CloudFront or an Application Load Balancer. AWS WAF also lets you control access to your content</a:t>
            </a:r>
          </a:p>
          <a:p>
            <a:pPr lvl="1"/>
            <a:r>
              <a:rPr lang="en-US" sz="2000" b="1" dirty="0"/>
              <a:t> AWS </a:t>
            </a:r>
            <a:r>
              <a:rPr lang="en-US" sz="2000" b="1" dirty="0" err="1"/>
              <a:t>Sheild</a:t>
            </a:r>
            <a:r>
              <a:rPr lang="en-US" sz="2000" b="1" dirty="0"/>
              <a:t>: </a:t>
            </a:r>
            <a:r>
              <a:rPr lang="en-US" sz="2000" dirty="0"/>
              <a:t>Protection against DDOS attacks- comes standard with AWS resources.</a:t>
            </a:r>
          </a:p>
          <a:p>
            <a:pPr lvl="1"/>
            <a:r>
              <a:rPr lang="en-US" sz="2000" b="1" dirty="0"/>
              <a:t> AWS Macie: </a:t>
            </a:r>
            <a:r>
              <a:rPr lang="en-US" sz="2000" dirty="0"/>
              <a:t>AWS machine learning that automatically detects, classifies, and protects sensitive data using machine learning.</a:t>
            </a:r>
          </a:p>
          <a:p>
            <a:pPr lvl="1"/>
            <a:r>
              <a:rPr lang="en-US" sz="2000" b="1" dirty="0"/>
              <a:t>AWS Key Management System:</a:t>
            </a:r>
            <a:r>
              <a:rPr lang="en-US" sz="2000" dirty="0"/>
              <a:t> Encrypt data</a:t>
            </a:r>
            <a:endParaRPr lang="en-US" sz="2000" b="1" dirty="0"/>
          </a:p>
        </p:txBody>
      </p:sp>
    </p:spTree>
    <p:extLst>
      <p:ext uri="{BB962C8B-B14F-4D97-AF65-F5344CB8AC3E}">
        <p14:creationId xmlns:p14="http://schemas.microsoft.com/office/powerpoint/2010/main" val="1884838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205B-26A2-8E48-8AE0-57589C6A69AC}"/>
              </a:ext>
            </a:extLst>
          </p:cNvPr>
          <p:cNvSpPr>
            <a:spLocks noGrp="1"/>
          </p:cNvSpPr>
          <p:nvPr>
            <p:ph type="title"/>
          </p:nvPr>
        </p:nvSpPr>
        <p:spPr/>
        <p:txBody>
          <a:bodyPr/>
          <a:lstStyle/>
          <a:p>
            <a:r>
              <a:rPr lang="en-US" dirty="0"/>
              <a:t>Reliability Pillar</a:t>
            </a:r>
          </a:p>
        </p:txBody>
      </p:sp>
      <p:sp>
        <p:nvSpPr>
          <p:cNvPr id="3" name="Text Placeholder 2">
            <a:extLst>
              <a:ext uri="{FF2B5EF4-FFF2-40B4-BE49-F238E27FC236}">
                <a16:creationId xmlns:a16="http://schemas.microsoft.com/office/drawing/2014/main" id="{A3F33F29-34BC-5145-A3F8-B7003038AFE5}"/>
              </a:ext>
            </a:extLst>
          </p:cNvPr>
          <p:cNvSpPr>
            <a:spLocks noGrp="1"/>
          </p:cNvSpPr>
          <p:nvPr>
            <p:ph type="body" idx="1"/>
          </p:nvPr>
        </p:nvSpPr>
        <p:spPr/>
        <p:txBody>
          <a:bodyPr/>
          <a:lstStyle/>
          <a:p>
            <a:r>
              <a:rPr lang="en-US" dirty="0"/>
              <a:t> So for the Reliability pillar we want the system to recover from infrastructure or service disruptions, dynamically require new resources as necessary to meet demand and mitigate disruptions due to network issue.</a:t>
            </a:r>
          </a:p>
        </p:txBody>
      </p:sp>
      <p:pic>
        <p:nvPicPr>
          <p:cNvPr id="4" name="Picture 3">
            <a:extLst>
              <a:ext uri="{FF2B5EF4-FFF2-40B4-BE49-F238E27FC236}">
                <a16:creationId xmlns:a16="http://schemas.microsoft.com/office/drawing/2014/main" id="{FC7E1AA8-3EAA-BA4B-85B5-B54B9C0BD7FC}"/>
              </a:ext>
            </a:extLst>
          </p:cNvPr>
          <p:cNvPicPr>
            <a:picLocks noChangeAspect="1"/>
          </p:cNvPicPr>
          <p:nvPr/>
        </p:nvPicPr>
        <p:blipFill>
          <a:blip r:embed="rId2"/>
          <a:stretch>
            <a:fillRect/>
          </a:stretch>
        </p:blipFill>
        <p:spPr>
          <a:xfrm>
            <a:off x="3197554" y="3549869"/>
            <a:ext cx="2959100" cy="2743200"/>
          </a:xfrm>
          <a:prstGeom prst="rect">
            <a:avLst/>
          </a:prstGeom>
        </p:spPr>
      </p:pic>
    </p:spTree>
    <p:extLst>
      <p:ext uri="{BB962C8B-B14F-4D97-AF65-F5344CB8AC3E}">
        <p14:creationId xmlns:p14="http://schemas.microsoft.com/office/powerpoint/2010/main" val="3572653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extLst>
      <p:ext uri="{BB962C8B-B14F-4D97-AF65-F5344CB8AC3E}">
        <p14:creationId xmlns:p14="http://schemas.microsoft.com/office/powerpoint/2010/main" val="107796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172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402001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extLst>
      <p:ext uri="{BB962C8B-B14F-4D97-AF65-F5344CB8AC3E}">
        <p14:creationId xmlns:p14="http://schemas.microsoft.com/office/powerpoint/2010/main" val="329117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The AWS Well Architected Framework</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extLst>
      <p:ext uri="{BB962C8B-B14F-4D97-AF65-F5344CB8AC3E}">
        <p14:creationId xmlns:p14="http://schemas.microsoft.com/office/powerpoint/2010/main" val="198100679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44329</TotalTime>
  <Words>2500</Words>
  <Application>Microsoft Macintosh PowerPoint</Application>
  <PresentationFormat>On-screen Show (4:3)</PresentationFormat>
  <Paragraphs>211</Paragraphs>
  <Slides>34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Noto Symbol</vt:lpstr>
      <vt:lpstr>Default Theme</vt:lpstr>
      <vt:lpstr>AWS Architecture 22 May 2019 Fernando Pombeiro</vt:lpstr>
      <vt:lpstr>About DI</vt:lpstr>
      <vt:lpstr>Our Customers Include</vt:lpstr>
      <vt:lpstr>About the Instructor</vt:lpstr>
      <vt:lpstr>About the AWS-Architecting Course</vt:lpstr>
      <vt:lpstr>About the AWS Architect Course</vt:lpstr>
      <vt:lpstr>Class Schedule</vt:lpstr>
      <vt:lpstr>The AWS Well Architected Framework</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The AWS Well Architected Framework</vt:lpstr>
      <vt:lpstr>The Pillars of the W.A.F</vt:lpstr>
      <vt:lpstr>Terms</vt:lpstr>
      <vt:lpstr>General Design Principles</vt:lpstr>
      <vt:lpstr>Pillar One: Operational Excellence</vt:lpstr>
      <vt:lpstr>Six Principles of Operational Excellence</vt:lpstr>
      <vt:lpstr>Six Principles of Operational Excellence</vt:lpstr>
      <vt:lpstr>Process</vt:lpstr>
      <vt:lpstr>Practical applications of POE</vt:lpstr>
      <vt:lpstr>Pillar Two: Security</vt:lpstr>
      <vt:lpstr>Security Design Principals</vt:lpstr>
      <vt:lpstr>Security Design Principles</vt:lpstr>
      <vt:lpstr>Security Design Principles</vt:lpstr>
      <vt:lpstr>Reliability Pillar</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317</cp:revision>
  <dcterms:modified xsi:type="dcterms:W3CDTF">2019-05-15T21:50:23Z</dcterms:modified>
</cp:coreProperties>
</file>